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F31B-4BE2-49BA-B601-52A4ED51B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FC19-B781-4AFE-A2BE-92A42A802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88CE-0DA2-4542-93A3-F150869EB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101C2-F04F-48E6-823D-D374EB5D3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B676D-DEFE-40B4-8236-A8E8B9196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E7C6-36D2-4AD7-9695-01D0D1F92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927F-FBF5-4BB3-8935-B6350445F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15C8-6D43-47E3-8F3B-76236F379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FCDE-5E08-44D9-BB86-B6D684D0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5DA7-ACE9-4B7F-A217-A337DC53E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5F0C-19BE-487F-8D92-E49C7199A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B59A2-552F-40FD-9796-7401ECCA9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CDAA8220-2EC3-4D2A-9A88-CA6310EE0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27082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МБО УСОШ №3 </a:t>
            </a:r>
            <a:r>
              <a:rPr lang="ru-RU" sz="2400" smtClean="0"/>
              <a:t>с.Александров Гай,</a:t>
            </a:r>
            <a:br>
              <a:rPr lang="ru-RU" sz="2400" smtClean="0"/>
            </a:br>
            <a:r>
              <a:rPr lang="ru-RU" sz="2400" smtClean="0"/>
              <a:t> Саратовская область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263"/>
            <a:ext cx="6400800" cy="163353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Словосочетание в предложении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sz="1800" dirty="0" smtClean="0"/>
              <a:t>Учитель : </a:t>
            </a:r>
            <a:r>
              <a:rPr lang="ru-RU" sz="1800" dirty="0" err="1" smtClean="0"/>
              <a:t>Логачёва</a:t>
            </a:r>
            <a:r>
              <a:rPr lang="ru-RU" sz="1800" dirty="0" smtClean="0"/>
              <a:t> Г.В.</a:t>
            </a:r>
            <a:endParaRPr lang="ru-RU" sz="1800" dirty="0" smtClean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58888" y="1628775"/>
            <a:ext cx="6626225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9264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русский язык       4 класс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 программе " Школа XXIвека"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4083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smtClean="0">
                <a:solidFill>
                  <a:srgbClr val="FF0066"/>
                </a:solidFill>
              </a:rPr>
              <a:t>Цель урока: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i="1" smtClean="0"/>
              <a:t>рассмотреть, какую роль играют словосочетания в предложении; закрепить умение находить словосочетания в   предложении;</a:t>
            </a:r>
            <a:br>
              <a:rPr lang="ru-RU" sz="2000" i="1" smtClean="0"/>
            </a:br>
            <a:r>
              <a:rPr lang="ru-RU" sz="2000" i="1" smtClean="0"/>
              <a:t> отработать правило правописания слов в словосочетаниях.</a:t>
            </a:r>
          </a:p>
        </p:txBody>
      </p:sp>
      <p:pic>
        <p:nvPicPr>
          <p:cNvPr id="3075" name="Picture 5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716338"/>
            <a:ext cx="31686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8600" cy="173513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Словосочетания – это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«строительный» материал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распространённого предложения.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sz="quarter" idx="2"/>
          </p:nvPr>
        </p:nvSpPr>
        <p:spPr>
          <a:xfrm>
            <a:off x="457200" y="3716338"/>
            <a:ext cx="4038600" cy="237966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Словосочетание и слова отличаются от предложения тем, что не выражает законченной мысли, не произносится с определённой целью и интонацией, не имеет грамматической основы.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 smtClean="0"/>
          </a:p>
        </p:txBody>
      </p:sp>
      <p:pic>
        <p:nvPicPr>
          <p:cNvPr id="4102" name="Picture 5" descr="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060575"/>
            <a:ext cx="2735263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15"/>
          <p:cNvSpPr>
            <a:spLocks noChangeArrowheads="1" noChangeShapeType="1" noTextEdit="1"/>
          </p:cNvSpPr>
          <p:nvPr/>
        </p:nvSpPr>
        <p:spPr bwMode="auto">
          <a:xfrm>
            <a:off x="3348038" y="549275"/>
            <a:ext cx="18859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запомни!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229600" cy="45561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ТЕСТ ( проверка знаний)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34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u="sng" smtClean="0"/>
              <a:t>1.Согласование -  это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/>
              <a:t>А) подчинительная связь, при которой зависимое слово ставится в ту же форму, что и главное;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/>
              <a:t>Б)связь слов ( однородные члены);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/>
              <a:t>В) фразеологизмы.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b="1" u="sng" smtClean="0"/>
              <a:t>2. Управление – это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/>
              <a:t>А) два любых члена предложения, связанные по смыслу;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/>
              <a:t>Б) связь слов, при которой главное слово требует от зависимого определённой формы;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/>
              <a:t>В) связь слов, при которой главное слово не связано с  зависимым;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/>
              <a:t>3.</a:t>
            </a:r>
            <a:r>
              <a:rPr lang="ru-RU" sz="2000" b="1" u="sng" smtClean="0"/>
              <a:t>Примыкание – это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>
                <a:effectLst/>
              </a:rPr>
              <a:t>А) слова одной и части речи;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>
                <a:effectLst/>
              </a:rPr>
              <a:t>Б) слова, которые связаны грамматически;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000" smtClean="0">
                <a:effectLst/>
              </a:rPr>
              <a:t>В) слова, которые связаны по смыслу.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u="sng" smtClean="0"/>
              <a:t>1.Согласование -  это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0066"/>
                </a:solidFill>
              </a:rPr>
              <a:t>А) подчинительная связь, при которой зависимое слово ставится в ту же форму, что и главное;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Б)связь слов ( однородные члены);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В) фразеологизмы.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u="sng" smtClean="0"/>
              <a:t>2. Управление – это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А) два любых члена предложения, связанные по смыслу;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0066"/>
                </a:solidFill>
              </a:rPr>
              <a:t>Б) связь слов, при которой главное слово требует от зависимого определённой формы;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В) связь слов, при которой главное слово не связано с  зависимым;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3.</a:t>
            </a:r>
            <a:r>
              <a:rPr lang="ru-RU" sz="2000" b="1" u="sng" smtClean="0"/>
              <a:t>Примыкание – это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effectLst/>
              </a:rPr>
              <a:t>А) слова одной и части речи;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effectLst/>
              </a:rPr>
              <a:t>Б) слова, которые связаны грамматически;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0066"/>
                </a:solidFill>
                <a:effectLst/>
              </a:rPr>
              <a:t>В) слова, которые связаны только по смыслу.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FF0066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ТЕСТ ( проверка знаний)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765175"/>
            <a:ext cx="4038600" cy="5400675"/>
          </a:xfrm>
        </p:spPr>
        <p:txBody>
          <a:bodyPr/>
          <a:lstStyle/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r>
              <a:rPr lang="ru-RU" sz="2400" smtClean="0"/>
              <a:t>Учебник стр.102 упр.2</a:t>
            </a:r>
          </a:p>
          <a:p>
            <a:pPr eaLnBrk="1" hangingPunct="1">
              <a:defRPr/>
            </a:pPr>
            <a:r>
              <a:rPr lang="ru-RU" sz="2400" smtClean="0"/>
              <a:t>Дополнительно!!!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u="sng" smtClean="0"/>
              <a:t>Выпишите словосочетания: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 </a:t>
            </a:r>
            <a:r>
              <a:rPr lang="ru-RU" sz="1800" smtClean="0"/>
              <a:t>Х</a:t>
            </a:r>
            <a:endParaRPr lang="ru-RU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Существительное + прилагательное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57200" y="3500438"/>
            <a:ext cx="4038600" cy="2595562"/>
          </a:xfrm>
        </p:spPr>
        <p:txBody>
          <a:bodyPr/>
          <a:lstStyle/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467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</a:t>
            </a:r>
          </a:p>
        </p:txBody>
      </p:sp>
      <p:pic>
        <p:nvPicPr>
          <p:cNvPr id="7175" name="Picture 4" descr="scs3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565400"/>
            <a:ext cx="31686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1476375" y="981075"/>
            <a:ext cx="2905125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работа в парах</a:t>
            </a:r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V="1">
            <a:off x="1692275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1692275" y="40767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>
            <a:off x="3203575" y="4076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WordArt 13"/>
          <p:cNvSpPr>
            <a:spLocks noChangeArrowheads="1" noChangeShapeType="1" noTextEdit="1"/>
          </p:cNvSpPr>
          <p:nvPr/>
        </p:nvSpPr>
        <p:spPr bwMode="auto">
          <a:xfrm>
            <a:off x="1187450" y="5229225"/>
            <a:ext cx="2381250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оцени себя!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>
            <a:pattFill prst="zigZag">
              <a:fgClr>
                <a:srgbClr val="000000"/>
              </a:fgClr>
              <a:bgClr>
                <a:srgbClr val="FFFFFF"/>
              </a:bgClr>
            </a:pattFill>
          </a:ln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проверь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i="1" smtClean="0"/>
              <a:t>Жил у нас в доме </a:t>
            </a:r>
            <a:r>
              <a:rPr lang="ru-RU" sz="2800" i="1" smtClean="0">
                <a:solidFill>
                  <a:srgbClr val="FF0066"/>
                </a:solidFill>
              </a:rPr>
              <a:t>огромный, толстый</a:t>
            </a:r>
            <a:r>
              <a:rPr lang="ru-RU" sz="2800" i="1" smtClean="0"/>
              <a:t> кот Иваныч.</a:t>
            </a:r>
          </a:p>
          <a:p>
            <a:pPr eaLnBrk="1" hangingPunct="1">
              <a:defRPr/>
            </a:pPr>
            <a:r>
              <a:rPr lang="ru-RU" sz="2800" i="1" smtClean="0"/>
              <a:t>Целые дни он </a:t>
            </a:r>
            <a:r>
              <a:rPr lang="ru-RU" sz="2800" i="1" smtClean="0">
                <a:solidFill>
                  <a:srgbClr val="FF0066"/>
                </a:solidFill>
              </a:rPr>
              <a:t>ел </a:t>
            </a:r>
            <a:r>
              <a:rPr lang="ru-RU" sz="2800" i="1" smtClean="0"/>
              <a:t>или </a:t>
            </a:r>
            <a:r>
              <a:rPr lang="ru-RU" sz="2800" i="1" smtClean="0">
                <a:solidFill>
                  <a:srgbClr val="FF0066"/>
                </a:solidFill>
              </a:rPr>
              <a:t>спал.</a:t>
            </a:r>
          </a:p>
          <a:p>
            <a:pPr eaLnBrk="1" hangingPunct="1">
              <a:defRPr/>
            </a:pPr>
            <a:r>
              <a:rPr lang="ru-RU" sz="2800" i="1" smtClean="0">
                <a:solidFill>
                  <a:srgbClr val="FF0066"/>
                </a:solidFill>
              </a:rPr>
              <a:t>Залезет </a:t>
            </a:r>
            <a:r>
              <a:rPr lang="ru-RU" sz="2800" i="1" smtClean="0"/>
              <a:t>кот на тёплую лежанку, </a:t>
            </a:r>
            <a:r>
              <a:rPr lang="ru-RU" sz="2800" i="1" smtClean="0">
                <a:solidFill>
                  <a:srgbClr val="FF0066"/>
                </a:solidFill>
              </a:rPr>
              <a:t>свернётся </a:t>
            </a:r>
            <a:r>
              <a:rPr lang="ru-RU" sz="2800" i="1" smtClean="0"/>
              <a:t>клубком и </a:t>
            </a:r>
            <a:r>
              <a:rPr lang="ru-RU" sz="2800" i="1" smtClean="0">
                <a:solidFill>
                  <a:srgbClr val="FF0066"/>
                </a:solidFill>
              </a:rPr>
              <a:t>уснёт.</a:t>
            </a:r>
          </a:p>
          <a:p>
            <a:pPr eaLnBrk="1" hangingPunct="1">
              <a:defRPr/>
            </a:pPr>
            <a:r>
              <a:rPr lang="ru-RU" sz="2800" i="1" smtClean="0"/>
              <a:t>А Иваныч </a:t>
            </a:r>
            <a:r>
              <a:rPr lang="ru-RU" sz="2800" i="1" smtClean="0">
                <a:solidFill>
                  <a:srgbClr val="FF0066"/>
                </a:solidFill>
              </a:rPr>
              <a:t>не сердится, мурлычет</a:t>
            </a:r>
            <a:r>
              <a:rPr lang="ru-RU" sz="2800" i="1" smtClean="0"/>
              <a:t> и </a:t>
            </a:r>
            <a:r>
              <a:rPr lang="ru-RU" sz="2800" i="1" smtClean="0">
                <a:solidFill>
                  <a:srgbClr val="FF0066"/>
                </a:solidFill>
              </a:rPr>
              <a:t>жмурится.</a:t>
            </a:r>
          </a:p>
          <a:p>
            <a:pPr eaLnBrk="1" hangingPunct="1">
              <a:defRPr/>
            </a:pPr>
            <a:r>
              <a:rPr lang="ru-RU" sz="2800" i="1" smtClean="0">
                <a:solidFill>
                  <a:srgbClr val="FF0066"/>
                </a:solidFill>
              </a:rPr>
              <a:t>Вымыли </a:t>
            </a:r>
            <a:r>
              <a:rPr lang="ru-RU" sz="2800" i="1" smtClean="0"/>
              <a:t>мы его, </a:t>
            </a:r>
            <a:r>
              <a:rPr lang="ru-RU" sz="2800" i="1" smtClean="0">
                <a:solidFill>
                  <a:srgbClr val="FF0066"/>
                </a:solidFill>
              </a:rPr>
              <a:t>вытерли </a:t>
            </a:r>
            <a:r>
              <a:rPr lang="ru-RU" sz="2800" i="1" smtClean="0"/>
              <a:t>и опять на печку спать </a:t>
            </a:r>
            <a:r>
              <a:rPr lang="ru-RU" sz="2800" i="1" smtClean="0">
                <a:solidFill>
                  <a:srgbClr val="FF0066"/>
                </a:solidFill>
              </a:rPr>
              <a:t>положили.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924300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900113" y="53006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00113" y="53736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779838" y="537368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779838" y="551656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835150" y="580548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908175" y="5949950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Итог урока: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Чем является словосочетания в предложении?</a:t>
            </a:r>
          </a:p>
          <a:p>
            <a:pPr eaLnBrk="1" hangingPunct="1">
              <a:defRPr/>
            </a:pPr>
            <a:r>
              <a:rPr lang="ru-RU" smtClean="0"/>
              <a:t>Можно ли одними словосочетаниями рассказать о чем-либо?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Стр.103 упр.5</a:t>
            </a:r>
          </a:p>
          <a:p>
            <a:pPr eaLnBrk="1" hangingPunct="1">
              <a:defRPr/>
            </a:pPr>
            <a:endParaRPr lang="ru-RU" smtClean="0"/>
          </a:p>
        </p:txBody>
      </p:sp>
      <p:sp>
        <p:nvSpPr>
          <p:cNvPr id="9220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1331913" y="4292600"/>
            <a:ext cx="1219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дома: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m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205038"/>
            <a:ext cx="5400675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042988" y="981075"/>
            <a:ext cx="3133725" cy="23637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54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молодцы!</a:t>
            </a:r>
          </a:p>
          <a:p>
            <a:pPr algn="ctr"/>
            <a:r>
              <a:rPr lang="ru-RU" sz="54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    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224</TotalTime>
  <Words>385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Текстура</vt:lpstr>
      <vt:lpstr>МБО УСОШ №3 с.Александров Гай,  Саратовская область </vt:lpstr>
      <vt:lpstr>Цель урока: рассмотреть, какую роль играют словосочетания в предложении; закрепить умение находить словосочетания в   предложении;  отработать правило правописания слов в словосочетаниях.</vt:lpstr>
      <vt:lpstr>Слайд 3</vt:lpstr>
      <vt:lpstr>ТЕСТ ( проверка знаний)</vt:lpstr>
      <vt:lpstr>ТЕСТ ( проверка знаний)</vt:lpstr>
      <vt:lpstr>Слайд 6</vt:lpstr>
      <vt:lpstr>проверь</vt:lpstr>
      <vt:lpstr>Итог урока:</vt:lpstr>
      <vt:lpstr>Слайд 9</vt:lpstr>
    </vt:vector>
  </TitlesOfParts>
  <Company>At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 Am</dc:creator>
  <cp:lastModifiedBy>атто</cp:lastModifiedBy>
  <cp:revision>12</cp:revision>
  <dcterms:created xsi:type="dcterms:W3CDTF">2009-04-21T01:57:24Z</dcterms:created>
  <dcterms:modified xsi:type="dcterms:W3CDTF">2020-03-23T09:27:00Z</dcterms:modified>
</cp:coreProperties>
</file>